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2317B2-708E-4F1C-848A-454B1D8E4275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B6957E-137D-493B-9128-BD01326D02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Quick Review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 Increment Finance Districts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TIF?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19200"/>
            <a:ext cx="7162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TIF provides that new valuation or a portion thereof from all new development in a set area may be captured (set aside)  to undertake improvements in that area or for related offsite infrastructure.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TIF rules are governed by Maine statute.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TIF can be in place for up to 30 years and must be approved by the state.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TIF must be based on a development plan such as a downtown redevelopment plan.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new valuation in a TIF area is not included in the municipality’ s state valuation.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08372"/>
            <a:ext cx="6096000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Assumption</a:t>
            </a:r>
            <a:br>
              <a:rPr lang="en-US" dirty="0" smtClean="0"/>
            </a:br>
            <a:r>
              <a:rPr lang="en-US" dirty="0" smtClean="0"/>
              <a:t>$4.0 million in new value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5146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Would provide $67,200 in new taxes each year based on FY 2015 tax rate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Would provide $672,000 over ten years assuming the same tax rate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Because higher state valuation reduces state school subsidy, reduces revenue sharing and increases the share of the county tax,  sheltering of state valuation through a TIF enables 100% of the new taxes to stay in Cape Elizabeth.  Without a TIF, estimates indicate that 30% to 70% of the added tax revenue is taken by the county tax and by subtraction of state funding.  </a:t>
            </a:r>
          </a:p>
          <a:p>
            <a:r>
              <a:rPr lang="en-US" sz="16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Therefore, in a TIF with $4.0 million in new value, the 30% to 70% range provides that of the $67,200 in new taxes each year, between $20,160 to $47,040  would be absorbed by state funding reductions and higher county taxes.  This is a range of $201,600 to $470,400 over ten years. </a:t>
            </a:r>
          </a:p>
          <a:p>
            <a:endParaRPr lang="en-US" sz="1600" dirty="0" smtClean="0"/>
          </a:p>
        </p:txBody>
      </p:sp>
      <p:pic>
        <p:nvPicPr>
          <p:cNvPr id="1026" name="Picture 2" descr="http://caffeinatedthoughts.com/wp-content/uploads/2011/07/tax-collector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51829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Fine Print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Monies cannot be used for buildings where there is the general conduct of government </a:t>
            </a:r>
            <a:r>
              <a:rPr lang="en-US" dirty="0" err="1" smtClean="0"/>
              <a:t>i.e</a:t>
            </a:r>
            <a:r>
              <a:rPr lang="en-US" dirty="0" smtClean="0"/>
              <a:t> town halls </a:t>
            </a:r>
          </a:p>
          <a:p>
            <a:r>
              <a:rPr lang="en-US" dirty="0" smtClean="0"/>
              <a:t>Monies may not be used for public recreational purposes. </a:t>
            </a:r>
          </a:p>
          <a:p>
            <a:r>
              <a:rPr lang="en-US" dirty="0" smtClean="0"/>
              <a:t>Monies may be used for architectural fees, engineering fees and for the construction of infrastructure. </a:t>
            </a:r>
          </a:p>
          <a:p>
            <a:r>
              <a:rPr lang="en-US" dirty="0" smtClean="0"/>
              <a:t>May be used outside the district for related sewer, water and electrical lines and needed infrastructure upgrades to benefit the district.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Town Center </a:t>
            </a:r>
            <a:r>
              <a:rPr lang="en-US" dirty="0" err="1" smtClean="0"/>
              <a:t>Tif</a:t>
            </a:r>
            <a:r>
              <a:rPr lang="en-US" dirty="0" smtClean="0"/>
              <a:t> District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not related to any specific development</a:t>
            </a:r>
          </a:p>
          <a:p>
            <a:r>
              <a:rPr lang="en-US" dirty="0" smtClean="0"/>
              <a:t>Is intended to help pay for storm water management, sidewalk additions and sidewalk improvements to improve pedestrian safety</a:t>
            </a:r>
          </a:p>
          <a:p>
            <a:r>
              <a:rPr lang="en-US" dirty="0" smtClean="0"/>
              <a:t>Numerous committees have focused on making the town center more pedestrian friendly </a:t>
            </a:r>
          </a:p>
          <a:p>
            <a:r>
              <a:rPr lang="en-US" dirty="0" smtClean="0"/>
              <a:t>Cost estimate completed in 2014 for sidewalks and related drainage in the town center and connector areas is $1.7 million.  </a:t>
            </a:r>
          </a:p>
          <a:p>
            <a:r>
              <a:rPr lang="en-US" dirty="0" smtClean="0"/>
              <a:t>Would supplement existing infrastructure improvement fund which has a balance of $136,000 and possible reimbursement of $100,000 loan to library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Timing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/>
              <a:t>TIF applications are due by March 1 of each year.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smtClean="0"/>
              <a:t>TIF </a:t>
            </a:r>
            <a:r>
              <a:rPr lang="en-US" altLang="en-US" dirty="0"/>
              <a:t>application received by </a:t>
            </a:r>
            <a:r>
              <a:rPr lang="en-US" altLang="en-US" dirty="0" smtClean="0"/>
              <a:t>03/01/2015</a:t>
            </a: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	- </a:t>
            </a:r>
            <a:r>
              <a:rPr lang="en-US" altLang="en-US" dirty="0" smtClean="0"/>
              <a:t>May use </a:t>
            </a:r>
            <a:r>
              <a:rPr lang="en-US" altLang="en-US" dirty="0"/>
              <a:t>valuation as of </a:t>
            </a:r>
            <a:r>
              <a:rPr lang="en-US" altLang="en-US" dirty="0" smtClean="0"/>
              <a:t>03/31/2014</a:t>
            </a:r>
            <a:endParaRPr lang="en-US" altLang="en-US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/>
              <a:t>	</a:t>
            </a:r>
            <a:endParaRPr lang="en-US" altLang="en-US" dirty="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/>
              <a:t>Approximately $650,000 in new value from new Cumberland Farms, C Salt Market and other area improvements.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1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TIF District</a:t>
            </a:r>
            <a:endParaRPr lang="en-US" dirty="0"/>
          </a:p>
        </p:txBody>
      </p:sp>
      <p:pic>
        <p:nvPicPr>
          <p:cNvPr id="4" name="Content Placeholder 3" descr="TC Zon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755" r="-71755"/>
          <a:stretch>
            <a:fillRect/>
          </a:stretch>
        </p:blipFill>
        <p:spPr>
          <a:xfrm>
            <a:off x="457200" y="1752600"/>
            <a:ext cx="82296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762000" y="2209800"/>
            <a:ext cx="19159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Town Center</a:t>
            </a:r>
          </a:p>
          <a:p>
            <a:r>
              <a:rPr lang="en-US" sz="2400" dirty="0" smtClean="0"/>
              <a:t>144 Acres</a:t>
            </a:r>
          </a:p>
          <a:p>
            <a:r>
              <a:rPr lang="en-US" sz="2400" dirty="0" smtClean="0"/>
              <a:t>1% of area</a:t>
            </a:r>
          </a:p>
          <a:p>
            <a:r>
              <a:rPr lang="en-US" sz="2400" dirty="0" smtClean="0"/>
              <a:t> of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key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TIF  shelters new tax revenue from a set area so that the town does not need to send an arm and a leg of the new revenue to the state and to the county.</a:t>
            </a:r>
          </a:p>
          <a:p>
            <a:r>
              <a:rPr lang="en-US" dirty="0" smtClean="0"/>
              <a:t>This proposal would help fund pedestrian improvements and storm water management.  </a:t>
            </a:r>
          </a:p>
          <a:p>
            <a:r>
              <a:rPr lang="en-US" dirty="0" smtClean="0"/>
              <a:t>This proposal is not related to any specific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discussion if there should there be further exploration of a TIF district</a:t>
            </a:r>
          </a:p>
          <a:p>
            <a:endParaRPr lang="en-US" dirty="0"/>
          </a:p>
          <a:p>
            <a:r>
              <a:rPr lang="en-US" dirty="0" smtClean="0"/>
              <a:t>Ask staff to develop a TIF application</a:t>
            </a:r>
          </a:p>
          <a:p>
            <a:endParaRPr lang="en-US"/>
          </a:p>
          <a:p>
            <a:r>
              <a:rPr lang="en-US" smtClean="0"/>
              <a:t>Plan </a:t>
            </a:r>
            <a:r>
              <a:rPr lang="en-US" dirty="0" smtClean="0"/>
              <a:t>to have a public hearing in September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7016</TotalTime>
  <Words>560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Tax Increment Finance Districts </vt:lpstr>
      <vt:lpstr>What is a TIF?</vt:lpstr>
      <vt:lpstr>Assumption $4.0 million in new value</vt:lpstr>
      <vt:lpstr>The Fine Print </vt:lpstr>
      <vt:lpstr>The Town Center Tif District Proposal</vt:lpstr>
      <vt:lpstr>Potential Timing Issue</vt:lpstr>
      <vt:lpstr>Potential TIF District</vt:lpstr>
      <vt:lpstr>Summary of key points </vt:lpstr>
      <vt:lpstr>Possible Next Steps</vt:lpstr>
    </vt:vector>
  </TitlesOfParts>
  <Company>Town of Cape Elizabeth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Increment Finance Districts</dc:title>
  <dc:creator>Michael McGovern</dc:creator>
  <cp:lastModifiedBy>Michael McGovern</cp:lastModifiedBy>
  <cp:revision>23</cp:revision>
  <cp:lastPrinted>2014-06-17T18:41:18Z</cp:lastPrinted>
  <dcterms:created xsi:type="dcterms:W3CDTF">2014-06-19T12:45:22Z</dcterms:created>
  <dcterms:modified xsi:type="dcterms:W3CDTF">2014-06-23T12:21:43Z</dcterms:modified>
</cp:coreProperties>
</file>